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defPPr/>
            <a:lvl1pPr lvl="0" algn="l">
              <a:defRPr sz="4000" b="1" cap="all"/>
            </a:lvl1pPr>
          </a:lstStyle>
          <a:p>
            <a:r>
              <a:t>Образец заголовка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6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defPPr/>
            <a:lvl1pPr lvl="0">
              <a:defRPr sz="28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  <a:lvl6pPr lvl="5">
              <a:defRPr sz="1800"/>
            </a:lvl6pPr>
            <a:lvl7pPr lvl="6">
              <a:defRPr sz="1800"/>
            </a:lvl7pPr>
            <a:lvl8pPr lvl="7">
              <a:defRPr sz="1800"/>
            </a:lvl8pPr>
            <a:lvl9pPr lvl="8">
              <a:defRPr sz="18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defPPr/>
            <a:lvl1pPr lvl="0">
              <a:defRPr sz="24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7"/>
          </a:xfrm>
          <a:prstGeom prst="rect">
            <a:avLst/>
          </a:prstGeom>
        </p:spPr>
        <p:txBody>
          <a:bodyPr anchor="b"/>
          <a:lstStyle>
            <a:defPPr/>
            <a:lvl1pPr lvl="0" algn="l">
              <a:defRPr sz="2000" b="1"/>
            </a:lvl1pPr>
          </a:lstStyle>
          <a:p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400"/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09.09.2020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09.09.2020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ctr"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342900" lvl="0" indent="-342900" algn="l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0" y="71414"/>
            <a:ext cx="5072098" cy="92869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4800" b="1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ПРОКУРАТУРА</a:t>
            </a:r>
            <a:endParaRPr sz="48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1" name="Picture 81"/>
          <p:cNvPicPr/>
          <p:nvPr/>
        </p:nvPicPr>
        <p:blipFill>
          <a:blip r:embed="rId3"/>
          <a:stretch/>
        </p:blipFill>
        <p:spPr>
          <a:xfrm>
            <a:off x="1" y="1071547"/>
            <a:ext cx="7929585" cy="5545160"/>
          </a:xfrm>
          <a:prstGeom prst="rect">
            <a:avLst/>
          </a:prstGeom>
        </p:spPr>
      </p:pic>
      <p:pic>
        <p:nvPicPr>
          <p:cNvPr id="83" name="Picture 83"/>
          <p:cNvPicPr/>
          <p:nvPr/>
        </p:nvPicPr>
        <p:blipFill>
          <a:blip r:embed="rId4"/>
          <a:stretch/>
        </p:blipFill>
        <p:spPr>
          <a:xfrm>
            <a:off x="3688290" y="2786058"/>
            <a:ext cx="5315878" cy="3071834"/>
          </a:xfrm>
          <a:prstGeom prst="rect">
            <a:avLst/>
          </a:prstGeom>
        </p:spPr>
      </p:pic>
      <p:pic>
        <p:nvPicPr>
          <p:cNvPr id="85" name="Picture 85"/>
          <p:cNvPicPr/>
          <p:nvPr/>
        </p:nvPicPr>
        <p:blipFill>
          <a:blip r:embed="rId5"/>
          <a:stretch/>
        </p:blipFill>
        <p:spPr>
          <a:xfrm>
            <a:off x="2547938" y="1071546"/>
            <a:ext cx="6596061" cy="1228725"/>
          </a:xfrm>
          <a:prstGeom prst="rect">
            <a:avLst/>
          </a:prstGeom>
        </p:spPr>
      </p:pic>
      <p:sp>
        <p:nvSpPr>
          <p:cNvPr id="86" name="Shape 86"/>
          <p:cNvSpPr txBox="1"/>
          <p:nvPr/>
        </p:nvSpPr>
        <p:spPr>
          <a:xfrm>
            <a:off x="3214678" y="1214422"/>
            <a:ext cx="5715039" cy="928694"/>
          </a:xfrm>
          <a:prstGeom prst="rect">
            <a:avLst/>
          </a:prstGeom>
        </p:spPr>
        <p:txBody>
          <a:bodyPr vert="horz" lIns="91440" tIns="45720" rIns="91440" bIns="45720" anchor="ctr">
            <a:normAutofit fontScale="70000" lnSpcReduction="20000"/>
          </a:bodyPr>
          <a:lstStyle/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r>
              <a:rPr sz="6000" b="1" i="0" u="none" strike="noStrike" cap="none" spc="0" baseline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ПРЕДУПРЕЖДАЕТ!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1"/>
          <p:cNvPicPr/>
          <p:nvPr/>
        </p:nvPicPr>
        <p:blipFill>
          <a:blip r:embed="rId2"/>
          <a:srcRect l="11111"/>
          <a:stretch/>
        </p:blipFill>
        <p:spPr>
          <a:xfrm>
            <a:off x="0" y="668904"/>
            <a:ext cx="8001056" cy="6001771"/>
          </a:xfrm>
          <a:prstGeom prst="rect">
            <a:avLst/>
          </a:prstGeom>
        </p:spPr>
      </p:pic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5072034" y="1428736"/>
            <a:ext cx="4071966" cy="3714776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b="1">
                <a:solidFill>
                  <a:srgbClr val="FF0000"/>
                </a:solidFill>
              </a:rPr>
              <a:t>«Основы финансовой грамотности </a:t>
            </a:r>
            <a:r>
              <a:rPr b="1">
                <a:solidFill>
                  <a:srgbClr val="22518A"/>
                </a:solidFill>
              </a:rPr>
              <a:t>– </a:t>
            </a:r>
            <a:r>
              <a:rPr>
                <a:solidFill>
                  <a:srgbClr val="22518A"/>
                </a:solidFill>
              </a:rPr>
              <a:t/>
            </a:r>
            <a:br>
              <a:rPr>
                <a:solidFill>
                  <a:srgbClr val="22518A"/>
                </a:solidFill>
              </a:rPr>
            </a:br>
            <a:r>
              <a:rPr b="1">
                <a:solidFill>
                  <a:srgbClr val="22518A"/>
                </a:solidFill>
              </a:rPr>
              <a:t>защита от современных преступлений»</a:t>
            </a:r>
            <a:r>
              <a:rPr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>
                <a:solidFill>
                  <a:schemeClr val="tx2">
                    <a:lumMod val="75000"/>
                  </a:schemeClr>
                </a:solidFill>
              </a:rPr>
            </a:br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5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7" name="Picture 97"/>
          <p:cNvPicPr/>
          <p:nvPr/>
        </p:nvPicPr>
        <p:blipFill>
          <a:blip r:embed="rId3"/>
          <a:stretch/>
        </p:blipFill>
        <p:spPr>
          <a:xfrm>
            <a:off x="0" y="0"/>
            <a:ext cx="9145575" cy="6690946"/>
          </a:xfrm>
          <a:prstGeom prst="rect">
            <a:avLst/>
          </a:prstGeom>
        </p:spPr>
      </p:pic>
      <p:pic>
        <p:nvPicPr>
          <p:cNvPr id="99" name="Picture 99"/>
          <p:cNvPicPr/>
          <p:nvPr/>
        </p:nvPicPr>
        <p:blipFill>
          <a:blip r:embed="rId4"/>
          <a:stretch/>
        </p:blipFill>
        <p:spPr>
          <a:xfrm flipH="1">
            <a:off x="0" y="1857364"/>
            <a:ext cx="5357818" cy="1214446"/>
          </a:xfrm>
          <a:prstGeom prst="rect">
            <a:avLst/>
          </a:prstGeom>
        </p:spPr>
      </p:pic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0" y="928669"/>
            <a:ext cx="5000628" cy="114300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lvl="0"/>
            <a:r>
              <a:rPr sz="2800" b="1">
                <a:solidFill>
                  <a:srgbClr val="FF0000"/>
                </a:solidFill>
              </a:rPr>
              <a:t>Дистанционные мошенничества и кражи </a:t>
            </a:r>
            <a:r>
              <a:rPr sz="2800" b="1">
                <a:solidFill>
                  <a:srgbClr val="22518A"/>
                </a:solidFill>
              </a:rPr>
              <a:t>– </a:t>
            </a:r>
            <a:r>
              <a:rPr sz="2800">
                <a:solidFill>
                  <a:srgbClr val="22518A"/>
                </a:solidFill>
              </a:rPr>
              <a:t/>
            </a:r>
            <a:br>
              <a:rPr sz="2800">
                <a:solidFill>
                  <a:srgbClr val="22518A"/>
                </a:solidFill>
              </a:rPr>
            </a:br>
            <a:endParaRPr sz="2800"/>
          </a:p>
        </p:txBody>
      </p:sp>
      <p:sp>
        <p:nvSpPr>
          <p:cNvPr id="101" name="Shape 101"/>
          <p:cNvSpPr/>
          <p:nvPr/>
        </p:nvSpPr>
        <p:spPr>
          <a:xfrm>
            <a:off x="214282" y="2000239"/>
            <a:ext cx="5072098" cy="11079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одни из самых распространенных </a:t>
            </a:r>
          </a:p>
          <a:p>
            <a:pPr marL="0" indent="0" algn="l"/>
            <a:r>
              <a:rPr sz="24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преступлений современности</a:t>
            </a:r>
            <a:r>
              <a:rPr sz="18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sz="18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/>
          <p:nvPr/>
        </p:nvPicPr>
        <p:blipFill>
          <a:blip r:embed="rId2"/>
          <a:stretch/>
        </p:blipFill>
        <p:spPr>
          <a:xfrm>
            <a:off x="0" y="668214"/>
            <a:ext cx="9251156" cy="6022731"/>
          </a:xfrm>
          <a:prstGeom prst="rect">
            <a:avLst/>
          </a:prstGeom>
        </p:spPr>
      </p:pic>
      <p:sp>
        <p:nvSpPr>
          <p:cNvPr id="107" name="Shape 107"/>
          <p:cNvSpPr txBox="1"/>
          <p:nvPr/>
        </p:nvSpPr>
        <p:spPr>
          <a:xfrm>
            <a:off x="428595" y="857232"/>
            <a:ext cx="8501122" cy="1928826"/>
          </a:xfrm>
          <a:prstGeom prst="rect">
            <a:avLst/>
          </a:prstGeom>
        </p:spPr>
        <p:txBody>
          <a:bodyPr lIns="91440" tIns="45720" rIns="91440" bIns="45720">
            <a:normAutofit fontScale="85000" lnSpcReduction="20000"/>
          </a:bodyPr>
          <a:lstStyle/>
          <a:p>
            <a:pPr marL="0" indent="0" algn="l"/>
            <a:r>
              <a:rPr sz="29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Ежедневно в полицию Иркутской области поступает от </a:t>
            </a:r>
            <a:r>
              <a:rPr sz="29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3</a:t>
            </a:r>
            <a:r>
              <a:rPr sz="29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до </a:t>
            </a:r>
            <a:r>
              <a:rPr sz="29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15</a:t>
            </a:r>
            <a:r>
              <a:rPr sz="29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сообщений о мошенничестве. </a:t>
            </a:r>
          </a:p>
          <a:p>
            <a:pPr marL="0" indent="0" algn="l"/>
            <a:endParaRPr sz="290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sz="4300" b="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428595" y="1428736"/>
            <a:ext cx="8501122" cy="1285883"/>
          </a:xfrm>
          <a:prstGeom prst="rect">
            <a:avLst/>
          </a:prstGeom>
        </p:spPr>
        <p:txBody>
          <a:bodyPr lIns="91440" tIns="45720" rIns="91440" bIns="45720">
            <a:normAutofit fontScale="25000" lnSpcReduction="20000"/>
          </a:bodyPr>
          <a:lstStyle/>
          <a:p>
            <a:pPr marL="0" indent="0" algn="l"/>
            <a:endParaRPr sz="510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72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Самая крупная сумма, переведенная аферистам от одного человека –    </a:t>
            </a:r>
          </a:p>
          <a:p>
            <a:pPr marL="0" indent="0" algn="l"/>
            <a:r>
              <a:rPr sz="128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                      </a:t>
            </a:r>
          </a:p>
          <a:p>
            <a:pPr marL="0" indent="0" algn="l"/>
            <a:r>
              <a:rPr sz="128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                                      </a:t>
            </a:r>
            <a:r>
              <a:rPr sz="160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3,5 млн. рублей</a:t>
            </a:r>
            <a:r>
              <a:rPr sz="80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r>
              <a:rPr sz="12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endParaRPr sz="1280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                                                            </a:t>
            </a:r>
          </a:p>
          <a:p>
            <a:pPr marL="0" indent="0" algn="ctr"/>
            <a: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sz="4300" b="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4572000" y="3000372"/>
            <a:ext cx="4572000" cy="1431160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 algn="l"/>
            <a:endParaRPr sz="1800" b="1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Возраст пострадавших от </a:t>
            </a:r>
            <a:r>
              <a:rPr sz="33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12</a:t>
            </a:r>
            <a:r>
              <a:rPr sz="29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до</a:t>
            </a:r>
            <a:r>
              <a:rPr sz="1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33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90</a:t>
            </a:r>
            <a:r>
              <a:rPr sz="33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sz="18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лет.</a:t>
            </a:r>
            <a:endParaRPr sz="180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                                                                                                                                                 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6357950" y="4429132"/>
            <a:ext cx="2428892" cy="127727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Раскрываемость мошенничеств                                                                                                           – не более</a:t>
            </a:r>
            <a:r>
              <a:rPr sz="1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  <a:r>
              <a:rPr sz="41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15%</a:t>
            </a:r>
            <a:r>
              <a:rPr sz="1800" b="1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5"/>
          <p:cNvPicPr/>
          <p:nvPr/>
        </p:nvPicPr>
        <p:blipFill>
          <a:blip r:embed="rId2"/>
          <a:stretch/>
        </p:blipFill>
        <p:spPr>
          <a:xfrm>
            <a:off x="37917" y="-512137"/>
            <a:ext cx="9144000" cy="6084277"/>
          </a:xfrm>
          <a:prstGeom prst="rect">
            <a:avLst/>
          </a:prstGeom>
        </p:spPr>
      </p:pic>
      <p:sp>
        <p:nvSpPr>
          <p:cNvPr id="116" name="Shape 116"/>
          <p:cNvSpPr txBox="1"/>
          <p:nvPr/>
        </p:nvSpPr>
        <p:spPr>
          <a:xfrm>
            <a:off x="2857488" y="5072074"/>
            <a:ext cx="3786213" cy="1571635"/>
          </a:xfrm>
          <a:prstGeom prst="rect">
            <a:avLst/>
          </a:prstGeom>
        </p:spPr>
        <p:txBody>
          <a:bodyPr lIns="91440" tIns="45720" rIns="91440" bIns="45720">
            <a:normAutofit fontScale="85000" lnSpcReduction="20000"/>
          </a:bodyPr>
          <a:lstStyle/>
          <a:p>
            <a:pPr marL="0" indent="0" algn="ctr"/>
            <a:r>
              <a:rPr sz="32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Жертвами мошенников становятся не глупые люди,  </a:t>
            </a:r>
            <a: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sz="4300" b="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8" name="Picture 118"/>
          <p:cNvPicPr/>
          <p:nvPr/>
        </p:nvPicPr>
        <p:blipFill>
          <a:blip r:embed="rId3"/>
          <a:stretch/>
        </p:blipFill>
        <p:spPr>
          <a:xfrm>
            <a:off x="0" y="6143644"/>
            <a:ext cx="9144000" cy="420470"/>
          </a:xfrm>
          <a:prstGeom prst="rect">
            <a:avLst/>
          </a:prstGeom>
        </p:spPr>
      </p:pic>
      <p:sp>
        <p:nvSpPr>
          <p:cNvPr id="119" name="Shape 119"/>
          <p:cNvSpPr txBox="1"/>
          <p:nvPr/>
        </p:nvSpPr>
        <p:spPr>
          <a:xfrm>
            <a:off x="1285852" y="6072206"/>
            <a:ext cx="7715304" cy="500090"/>
          </a:xfrm>
          <a:prstGeom prst="rect">
            <a:avLst/>
          </a:prstGeom>
        </p:spPr>
        <p:txBody>
          <a:bodyPr lIns="91440" tIns="45720" rIns="91440" bIns="45720">
            <a:normAutofit fontScale="92500" lnSpcReduction="10000"/>
          </a:bodyPr>
          <a:lstStyle/>
          <a:p>
            <a:pPr marL="0" indent="0" algn="ctr"/>
            <a:r>
              <a:rPr sz="19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жертвами</a:t>
            </a:r>
            <a:r>
              <a:rPr sz="19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19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мошенников</a:t>
            </a:r>
            <a:r>
              <a:rPr sz="19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19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становятся</a:t>
            </a:r>
            <a:r>
              <a:rPr sz="19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19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люди</a:t>
            </a:r>
            <a:r>
              <a:rPr sz="19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</a:t>
            </a:r>
            <a:r>
              <a:rPr sz="1900" b="1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подверженные</a:t>
            </a:r>
            <a:r>
              <a:rPr sz="1900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sz="2900" b="1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влиянию</a:t>
            </a:r>
            <a:endParaRPr sz="2900" b="0" i="0" u="none" strike="noStrike" cap="none" spc="0" baseline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/>
          <p:nvPr/>
        </p:nvPicPr>
        <p:blipFill>
          <a:blip r:embed="rId2"/>
          <a:stretch/>
        </p:blipFill>
        <p:spPr>
          <a:xfrm>
            <a:off x="2786050" y="714356"/>
            <a:ext cx="6219064" cy="5892527"/>
          </a:xfrm>
          <a:prstGeom prst="rect">
            <a:avLst/>
          </a:prstGeom>
        </p:spPr>
      </p:pic>
      <p:pic>
        <p:nvPicPr>
          <p:cNvPr id="126" name="Picture 126"/>
          <p:cNvPicPr/>
          <p:nvPr/>
        </p:nvPicPr>
        <p:blipFill>
          <a:blip r:embed="rId3"/>
          <a:stretch/>
        </p:blipFill>
        <p:spPr>
          <a:xfrm>
            <a:off x="-61546" y="790270"/>
            <a:ext cx="9066660" cy="6261161"/>
          </a:xfrm>
          <a:prstGeom prst="rect">
            <a:avLst/>
          </a:prstGeom>
        </p:spPr>
      </p:pic>
      <p:sp>
        <p:nvSpPr>
          <p:cNvPr id="127" name="Shape 127"/>
          <p:cNvSpPr txBox="1"/>
          <p:nvPr/>
        </p:nvSpPr>
        <p:spPr>
          <a:xfrm>
            <a:off x="2143108" y="2643182"/>
            <a:ext cx="3857652" cy="2214578"/>
          </a:xfrm>
          <a:prstGeom prst="rect">
            <a:avLst/>
          </a:prstGeom>
        </p:spPr>
        <p:txBody>
          <a:bodyPr lIns="91440" tIns="45720" rIns="91440" bIns="45720">
            <a:normAutofit fontScale="77500" lnSpcReduction="20000"/>
          </a:bodyPr>
          <a:lstStyle/>
          <a:p>
            <a:pPr marL="0" indent="0" algn="ctr"/>
            <a:r>
              <a:rPr sz="44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Как </a:t>
            </a:r>
          </a:p>
          <a:p>
            <a:pPr marL="0" indent="0" algn="ctr"/>
            <a:r>
              <a:rPr sz="44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это </a:t>
            </a:r>
          </a:p>
          <a:p>
            <a:pPr marL="0" indent="0" algn="ctr"/>
            <a:r>
              <a:rPr sz="44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может</a:t>
            </a:r>
          </a:p>
          <a:p>
            <a:pPr marL="0" indent="0" algn="ctr"/>
            <a:r>
              <a:rPr sz="3700" b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произойти?</a:t>
            </a:r>
            <a: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sz="4300" b="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8" name="Shape 128"/>
          <p:cNvSpPr txBox="1"/>
          <p:nvPr/>
        </p:nvSpPr>
        <p:spPr>
          <a:xfrm>
            <a:off x="4857752" y="928669"/>
            <a:ext cx="3000396" cy="78581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marL="0" indent="0" algn="ctr"/>
            <a:r>
              <a:rPr sz="35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звонки</a:t>
            </a:r>
            <a:endParaRPr sz="350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6643702" y="2143116"/>
            <a:ext cx="1928825" cy="785817"/>
          </a:xfrm>
          <a:prstGeom prst="rect">
            <a:avLst/>
          </a:prstGeom>
        </p:spPr>
        <p:txBody>
          <a:bodyPr lIns="91440" tIns="45720" rIns="91440" bIns="45720">
            <a:normAutofit fontScale="77500" lnSpcReduction="20000"/>
          </a:bodyPr>
          <a:lstStyle/>
          <a:p>
            <a:pPr marL="0" indent="0" algn="ctr"/>
            <a:r>
              <a:rPr sz="35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SMS- сообщения</a:t>
            </a:r>
            <a:endParaRPr sz="350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0" name="Shape 130"/>
          <p:cNvSpPr txBox="1"/>
          <p:nvPr/>
        </p:nvSpPr>
        <p:spPr>
          <a:xfrm>
            <a:off x="7000892" y="3571876"/>
            <a:ext cx="1928826" cy="500066"/>
          </a:xfrm>
          <a:prstGeom prst="rect">
            <a:avLst/>
          </a:prstGeom>
        </p:spPr>
        <p:txBody>
          <a:bodyPr lIns="91440" tIns="45720" rIns="91440" bIns="45720">
            <a:normAutofit fontScale="62500" lnSpcReduction="20000"/>
          </a:bodyPr>
          <a:lstStyle/>
          <a:p>
            <a:pPr marL="0" indent="0" algn="ctr"/>
            <a:r>
              <a:rPr sz="35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мессенджеры</a:t>
            </a:r>
            <a:endParaRPr sz="350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1" name="Shape 131"/>
          <p:cNvSpPr txBox="1"/>
          <p:nvPr/>
        </p:nvSpPr>
        <p:spPr>
          <a:xfrm>
            <a:off x="6572264" y="4572008"/>
            <a:ext cx="1928826" cy="785817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marL="0" indent="0" algn="ctr"/>
            <a:r>
              <a:rPr sz="3500" i="0" u="none" strike="noStrike" cap="none" spc="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почта</a:t>
            </a:r>
            <a:endParaRPr sz="350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5357818" y="5857892"/>
            <a:ext cx="2071702" cy="714379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/>
          <a:p>
            <a:pPr marL="0" indent="0" algn="ctr"/>
            <a:r>
              <a:rPr sz="35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социальные сети</a:t>
            </a:r>
            <a:endParaRPr sz="350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/>
        </p:nvSpPr>
        <p:spPr>
          <a:xfrm>
            <a:off x="285720" y="1857364"/>
            <a:ext cx="4500594" cy="3286147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marL="0" indent="0" algn="ctr"/>
            <a:r>
              <a:rPr sz="4300" b="0" i="0" u="none" strike="noStrike" cap="none" spc="0" baseline="0">
                <a:solidFill>
                  <a:srgbClr val="22518A"/>
                </a:solidFill>
                <a:latin typeface="+mj-lt"/>
                <a:ea typeface="+mj-ea"/>
                <a:cs typeface="+mj-cs"/>
              </a:rPr>
              <a:t/>
            </a:r>
            <a:br>
              <a:rPr sz="4300" b="0" i="0" u="none" strike="noStrike" cap="none" spc="0" baseline="0">
                <a:solidFill>
                  <a:srgbClr val="22518A"/>
                </a:solidFill>
                <a:latin typeface="+mj-lt"/>
                <a:ea typeface="+mj-ea"/>
                <a:cs typeface="+mj-cs"/>
              </a:rPr>
            </a:br>
            <a:endParaRPr sz="4300" b="0" i="0" u="none" strike="noStrike" cap="none" spc="0" baseline="0">
              <a:solidFill>
                <a:srgbClr val="22518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1714480" y="928669"/>
            <a:ext cx="7215238" cy="428628"/>
          </a:xfrm>
          <a:prstGeom prst="rect">
            <a:avLst/>
          </a:prstGeom>
        </p:spPr>
        <p:txBody>
          <a:bodyPr lIns="91440" tIns="45720" rIns="91440" bIns="45720">
            <a:normAutofit fontScale="25000" lnSpcReduction="20000"/>
          </a:bodyPr>
          <a:lstStyle/>
          <a:p>
            <a:pPr marL="0" indent="0" algn="l"/>
            <a:r>
              <a:rPr sz="112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Способов обмана много, но чаще всего это:</a:t>
            </a:r>
          </a:p>
          <a:p>
            <a:pPr marL="0" indent="0" algn="l"/>
            <a:endParaRPr sz="290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sz="4300" b="0" i="0" u="none" strike="noStrike" cap="none" spc="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sz="4300" b="0" i="0" u="none" strike="noStrike" cap="none" spc="0" baseline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9" name="Picture 139"/>
          <p:cNvPicPr/>
          <p:nvPr/>
        </p:nvPicPr>
        <p:blipFill>
          <a:blip r:embed="rId2"/>
          <a:stretch/>
        </p:blipFill>
        <p:spPr>
          <a:xfrm flipH="1">
            <a:off x="0" y="1714488"/>
            <a:ext cx="8715404" cy="1024677"/>
          </a:xfrm>
          <a:prstGeom prst="rect">
            <a:avLst/>
          </a:prstGeom>
        </p:spPr>
      </p:pic>
      <p:sp>
        <p:nvSpPr>
          <p:cNvPr id="140" name="Shape 140"/>
          <p:cNvSpPr txBox="1"/>
          <p:nvPr/>
        </p:nvSpPr>
        <p:spPr>
          <a:xfrm>
            <a:off x="2143108" y="1285860"/>
            <a:ext cx="6143668" cy="1285884"/>
          </a:xfrm>
          <a:prstGeom prst="rect">
            <a:avLst/>
          </a:prstGeom>
        </p:spPr>
        <p:txBody>
          <a:bodyPr lIns="91440" tIns="45720" rIns="91440" bIns="45720">
            <a:normAutofit fontScale="32500" lnSpcReduction="20000"/>
          </a:bodyPr>
          <a:lstStyle/>
          <a:p>
            <a:pPr marL="0" indent="0" algn="l"/>
            <a:endParaRPr sz="5400" dirty="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5400" dirty="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54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Получение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предоплаты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либо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доступа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к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счету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гражданина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 algn="l"/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при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купле-продаже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товаров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(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услуг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) в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сети</a:t>
            </a:r>
            <a:r>
              <a:rPr sz="5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Интернет</a:t>
            </a:r>
            <a:endParaRPr sz="54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5400" b="1" dirty="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5400" b="1" dirty="0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4300" b="0" i="0" u="none" strike="noStrike" cap="none" spc="0" baseline="0" dirty="0">
              <a:solidFill>
                <a:srgbClr val="22518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2" name="Picture 142"/>
          <p:cNvPicPr/>
          <p:nvPr/>
        </p:nvPicPr>
        <p:blipFill>
          <a:blip r:embed="rId2"/>
          <a:stretch/>
        </p:blipFill>
        <p:spPr>
          <a:xfrm flipH="1">
            <a:off x="0" y="5214950"/>
            <a:ext cx="8786842" cy="1285883"/>
          </a:xfrm>
          <a:prstGeom prst="rect">
            <a:avLst/>
          </a:prstGeom>
        </p:spPr>
      </p:pic>
      <p:sp>
        <p:nvSpPr>
          <p:cNvPr id="143" name="Shape 143"/>
          <p:cNvSpPr/>
          <p:nvPr/>
        </p:nvSpPr>
        <p:spPr>
          <a:xfrm>
            <a:off x="2000232" y="4714884"/>
            <a:ext cx="7000892" cy="175432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endParaRPr sz="1800" b="1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18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Сообщения либо звонки о происшествия родственниками,</a:t>
            </a:r>
          </a:p>
          <a:p>
            <a:pPr marL="0" indent="0" algn="l"/>
            <a:r>
              <a:rPr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плохих медицинских анализах, компенсациях за различные покупки (услуги), повышение пенсии, дополнительных </a:t>
            </a:r>
          </a:p>
          <a:p>
            <a:pPr marL="0" indent="0" algn="l"/>
            <a:r>
              <a:rPr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выплатах, выигрыши в лотерею и пр.</a:t>
            </a:r>
          </a:p>
        </p:txBody>
      </p:sp>
      <p:pic>
        <p:nvPicPr>
          <p:cNvPr id="145" name="Picture 145"/>
          <p:cNvPicPr/>
          <p:nvPr/>
        </p:nvPicPr>
        <p:blipFill>
          <a:blip r:embed="rId2"/>
          <a:stretch/>
        </p:blipFill>
        <p:spPr>
          <a:xfrm>
            <a:off x="428595" y="3500438"/>
            <a:ext cx="8715404" cy="1024678"/>
          </a:xfrm>
          <a:prstGeom prst="rect">
            <a:avLst/>
          </a:prstGeom>
        </p:spPr>
      </p:pic>
      <p:sp>
        <p:nvSpPr>
          <p:cNvPr id="146" name="Shape 146"/>
          <p:cNvSpPr/>
          <p:nvPr/>
        </p:nvSpPr>
        <p:spPr>
          <a:xfrm>
            <a:off x="1643042" y="3714752"/>
            <a:ext cx="5286412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sz="1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Смс-сообщения либо звонки от якобы службы безопасности банка</a:t>
            </a:r>
          </a:p>
        </p:txBody>
      </p:sp>
      <p:pic>
        <p:nvPicPr>
          <p:cNvPr id="148" name="Picture 148"/>
          <p:cNvPicPr/>
          <p:nvPr/>
        </p:nvPicPr>
        <p:blipFill>
          <a:blip r:embed="rId3"/>
          <a:stretch/>
        </p:blipFill>
        <p:spPr>
          <a:xfrm>
            <a:off x="71406" y="1285860"/>
            <a:ext cx="2057400" cy="2041525"/>
          </a:xfrm>
          <a:prstGeom prst="rect">
            <a:avLst/>
          </a:prstGeom>
        </p:spPr>
      </p:pic>
      <p:pic>
        <p:nvPicPr>
          <p:cNvPr id="150" name="Picture 150"/>
          <p:cNvPicPr/>
          <p:nvPr/>
        </p:nvPicPr>
        <p:blipFill>
          <a:blip r:embed="rId3"/>
          <a:stretch/>
        </p:blipFill>
        <p:spPr>
          <a:xfrm>
            <a:off x="0" y="4714884"/>
            <a:ext cx="2057400" cy="2041525"/>
          </a:xfrm>
          <a:prstGeom prst="rect">
            <a:avLst/>
          </a:prstGeom>
        </p:spPr>
      </p:pic>
      <p:pic>
        <p:nvPicPr>
          <p:cNvPr id="152" name="Picture 152"/>
          <p:cNvPicPr/>
          <p:nvPr/>
        </p:nvPicPr>
        <p:blipFill>
          <a:blip r:embed="rId4"/>
          <a:stretch/>
        </p:blipFill>
        <p:spPr>
          <a:xfrm>
            <a:off x="142844" y="1357298"/>
            <a:ext cx="1898650" cy="1884361"/>
          </a:xfrm>
          <a:prstGeom prst="rect">
            <a:avLst/>
          </a:prstGeom>
        </p:spPr>
      </p:pic>
      <p:pic>
        <p:nvPicPr>
          <p:cNvPr id="154" name="Picture 154"/>
          <p:cNvPicPr/>
          <p:nvPr/>
        </p:nvPicPr>
        <p:blipFill>
          <a:blip r:embed="rId5"/>
          <a:stretch/>
        </p:blipFill>
        <p:spPr>
          <a:xfrm>
            <a:off x="71406" y="4786322"/>
            <a:ext cx="1895475" cy="1884362"/>
          </a:xfrm>
          <a:prstGeom prst="rect">
            <a:avLst/>
          </a:prstGeom>
        </p:spPr>
      </p:pic>
      <p:pic>
        <p:nvPicPr>
          <p:cNvPr id="156" name="Picture 156"/>
          <p:cNvPicPr/>
          <p:nvPr/>
        </p:nvPicPr>
        <p:blipFill>
          <a:blip r:embed="rId3"/>
          <a:stretch/>
        </p:blipFill>
        <p:spPr>
          <a:xfrm>
            <a:off x="7000892" y="2928934"/>
            <a:ext cx="2057400" cy="2041525"/>
          </a:xfrm>
          <a:prstGeom prst="rect">
            <a:avLst/>
          </a:prstGeom>
        </p:spPr>
      </p:pic>
      <p:pic>
        <p:nvPicPr>
          <p:cNvPr id="158" name="Picture 158"/>
          <p:cNvPicPr/>
          <p:nvPr/>
        </p:nvPicPr>
        <p:blipFill>
          <a:blip r:embed="rId6"/>
          <a:stretch/>
        </p:blipFill>
        <p:spPr>
          <a:xfrm>
            <a:off x="7072330" y="3000372"/>
            <a:ext cx="1895475" cy="18843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163"/>
          <p:cNvPicPr/>
          <p:nvPr/>
        </p:nvPicPr>
        <p:blipFill>
          <a:blip r:embed="rId2"/>
          <a:stretch/>
        </p:blipFill>
        <p:spPr>
          <a:xfrm>
            <a:off x="3488063" y="2928934"/>
            <a:ext cx="5655936" cy="3706805"/>
          </a:xfrm>
          <a:prstGeom prst="rect">
            <a:avLst/>
          </a:prstGeom>
        </p:spPr>
      </p:pic>
      <p:pic>
        <p:nvPicPr>
          <p:cNvPr id="165" name="Picture 165"/>
          <p:cNvPicPr/>
          <p:nvPr/>
        </p:nvPicPr>
        <p:blipFill>
          <a:blip r:embed="rId3"/>
          <a:stretch/>
        </p:blipFill>
        <p:spPr>
          <a:xfrm>
            <a:off x="1" y="642919"/>
            <a:ext cx="6000759" cy="4005224"/>
          </a:xfrm>
          <a:prstGeom prst="rect">
            <a:avLst/>
          </a:prstGeom>
        </p:spPr>
      </p:pic>
      <p:pic>
        <p:nvPicPr>
          <p:cNvPr id="167" name="Picture 167"/>
          <p:cNvPicPr/>
          <p:nvPr/>
        </p:nvPicPr>
        <p:blipFill>
          <a:blip r:embed="rId4"/>
          <a:stretch/>
        </p:blipFill>
        <p:spPr>
          <a:xfrm flipH="1">
            <a:off x="0" y="4929198"/>
            <a:ext cx="6000760" cy="1428760"/>
          </a:xfrm>
          <a:prstGeom prst="rect">
            <a:avLst/>
          </a:prstGeom>
        </p:spPr>
      </p:pic>
      <p:pic>
        <p:nvPicPr>
          <p:cNvPr id="169" name="Picture 169"/>
          <p:cNvPicPr/>
          <p:nvPr/>
        </p:nvPicPr>
        <p:blipFill>
          <a:blip r:embed="rId4"/>
          <a:stretch/>
        </p:blipFill>
        <p:spPr>
          <a:xfrm>
            <a:off x="4929190" y="1142984"/>
            <a:ext cx="4214810" cy="1571636"/>
          </a:xfrm>
          <a:prstGeom prst="rect">
            <a:avLst/>
          </a:prstGeom>
        </p:spPr>
      </p:pic>
      <p:sp>
        <p:nvSpPr>
          <p:cNvPr id="170" name="Shape 170"/>
          <p:cNvSpPr txBox="1"/>
          <p:nvPr/>
        </p:nvSpPr>
        <p:spPr>
          <a:xfrm>
            <a:off x="5143504" y="1214422"/>
            <a:ext cx="3857652" cy="1285883"/>
          </a:xfrm>
          <a:prstGeom prst="rect">
            <a:avLst/>
          </a:prstGeom>
        </p:spPr>
        <p:txBody>
          <a:bodyPr lIns="91440" tIns="45720" rIns="91440" bIns="45720">
            <a:normAutofit fontScale="25000" lnSpcReduction="20000"/>
          </a:bodyPr>
          <a:lstStyle/>
          <a:p>
            <a:pPr marL="0" indent="0" algn="r"/>
            <a:endParaRPr sz="7200" b="1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r"/>
            <a:r>
              <a:rPr sz="7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любой мошенник преследует </a:t>
            </a:r>
          </a:p>
          <a:p>
            <a:pPr marL="0" indent="0" algn="r"/>
            <a:r>
              <a:rPr sz="112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лишь две цели:</a:t>
            </a:r>
          </a:p>
          <a:p>
            <a:pPr marL="0" indent="0" algn="r"/>
            <a:r>
              <a:rPr sz="7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обманным путем </a:t>
            </a:r>
            <a:r>
              <a:rPr sz="72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заставить жертву </a:t>
            </a:r>
          </a:p>
          <a:p>
            <a:pPr marL="0" indent="0" algn="r"/>
            <a:r>
              <a:rPr sz="72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перевести денежные средства</a:t>
            </a:r>
          </a:p>
          <a:p>
            <a:pPr marL="0" indent="0" algn="l"/>
            <a:endParaRPr sz="5400" b="1">
              <a:solidFill>
                <a:srgbClr val="22518A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endParaRPr sz="4300" b="0" i="0" u="none" strike="noStrike" cap="none" spc="0" baseline="0">
              <a:solidFill>
                <a:srgbClr val="22518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1" name="Shape 171"/>
          <p:cNvSpPr txBox="1"/>
          <p:nvPr/>
        </p:nvSpPr>
        <p:spPr>
          <a:xfrm>
            <a:off x="142844" y="5214950"/>
            <a:ext cx="5500726" cy="128588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marL="0" indent="0" algn="l"/>
            <a:r>
              <a:rPr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Либо </a:t>
            </a:r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создать условия</a:t>
            </a:r>
            <a:r>
              <a:rPr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когда деньги можно </a:t>
            </a:r>
            <a:r>
              <a:rPr sz="20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похитить дистанционно</a:t>
            </a:r>
            <a:r>
              <a:rPr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 algn="l"/>
            <a:endParaRPr sz="4300" b="0" i="0" u="none" strike="noStrike" cap="none" spc="0" baseline="0">
              <a:solidFill>
                <a:srgbClr val="22518A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/>
        </p:nvSpPr>
        <p:spPr>
          <a:xfrm>
            <a:off x="142844" y="714356"/>
            <a:ext cx="8786874" cy="57150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marL="0" indent="0" algn="r"/>
            <a:r>
              <a:rPr sz="32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КЕМ ПРЕДСТАВЛЯЮТСЯ МОШЕННИКИ:</a:t>
            </a:r>
          </a:p>
        </p:txBody>
      </p:sp>
      <p:sp>
        <p:nvSpPr>
          <p:cNvPr id="176" name="Shape 176"/>
          <p:cNvSpPr txBox="1"/>
          <p:nvPr/>
        </p:nvSpPr>
        <p:spPr>
          <a:xfrm>
            <a:off x="3143240" y="642918"/>
            <a:ext cx="5786478" cy="1285884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marL="0" indent="0" algn="ctr"/>
            <a:endParaRPr sz="48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endParaRPr sz="6000" b="1" i="0" u="none" strike="noStrike" cap="none" spc="0" baseline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8" name="Picture 178"/>
          <p:cNvPicPr/>
          <p:nvPr/>
        </p:nvPicPr>
        <p:blipFill>
          <a:blip r:embed="rId2"/>
          <a:stretch/>
        </p:blipFill>
        <p:spPr>
          <a:xfrm flipH="1">
            <a:off x="0" y="1285860"/>
            <a:ext cx="8715404" cy="1024678"/>
          </a:xfrm>
          <a:prstGeom prst="rect">
            <a:avLst/>
          </a:prstGeom>
        </p:spPr>
      </p:pic>
      <p:pic>
        <p:nvPicPr>
          <p:cNvPr id="180" name="Picture 180"/>
          <p:cNvPicPr/>
          <p:nvPr/>
        </p:nvPicPr>
        <p:blipFill>
          <a:blip r:embed="rId2"/>
          <a:stretch/>
        </p:blipFill>
        <p:spPr>
          <a:xfrm>
            <a:off x="428595" y="2643182"/>
            <a:ext cx="8715404" cy="1024677"/>
          </a:xfrm>
          <a:prstGeom prst="rect">
            <a:avLst/>
          </a:prstGeom>
        </p:spPr>
      </p:pic>
      <p:pic>
        <p:nvPicPr>
          <p:cNvPr id="182" name="Picture 182"/>
          <p:cNvPicPr/>
          <p:nvPr/>
        </p:nvPicPr>
        <p:blipFill>
          <a:blip r:embed="rId2"/>
          <a:stretch/>
        </p:blipFill>
        <p:spPr>
          <a:xfrm>
            <a:off x="428595" y="5072074"/>
            <a:ext cx="8715404" cy="1024677"/>
          </a:xfrm>
          <a:prstGeom prst="rect">
            <a:avLst/>
          </a:prstGeom>
        </p:spPr>
      </p:pic>
      <p:pic>
        <p:nvPicPr>
          <p:cNvPr id="184" name="Picture 184"/>
          <p:cNvPicPr/>
          <p:nvPr/>
        </p:nvPicPr>
        <p:blipFill>
          <a:blip r:embed="rId2"/>
          <a:stretch/>
        </p:blipFill>
        <p:spPr>
          <a:xfrm flipH="1">
            <a:off x="0" y="3857628"/>
            <a:ext cx="8715404" cy="1024677"/>
          </a:xfrm>
          <a:prstGeom prst="rect">
            <a:avLst/>
          </a:prstGeom>
        </p:spPr>
      </p:pic>
      <p:pic>
        <p:nvPicPr>
          <p:cNvPr id="186" name="Picture 186"/>
          <p:cNvPicPr/>
          <p:nvPr/>
        </p:nvPicPr>
        <p:blipFill>
          <a:blip r:embed="rId3"/>
          <a:stretch/>
        </p:blipFill>
        <p:spPr>
          <a:xfrm>
            <a:off x="0" y="1000108"/>
            <a:ext cx="1608038" cy="1599956"/>
          </a:xfrm>
          <a:prstGeom prst="rect">
            <a:avLst/>
          </a:prstGeom>
        </p:spPr>
      </p:pic>
      <p:pic>
        <p:nvPicPr>
          <p:cNvPr id="188" name="Picture 188"/>
          <p:cNvPicPr/>
          <p:nvPr/>
        </p:nvPicPr>
        <p:blipFill>
          <a:blip r:embed="rId4"/>
          <a:stretch/>
        </p:blipFill>
        <p:spPr>
          <a:xfrm>
            <a:off x="7429520" y="2214554"/>
            <a:ext cx="1608038" cy="1598611"/>
          </a:xfrm>
          <a:prstGeom prst="rect">
            <a:avLst/>
          </a:prstGeom>
        </p:spPr>
      </p:pic>
      <p:pic>
        <p:nvPicPr>
          <p:cNvPr id="190" name="Picture 190"/>
          <p:cNvPicPr/>
          <p:nvPr/>
        </p:nvPicPr>
        <p:blipFill>
          <a:blip r:embed="rId5"/>
          <a:stretch/>
        </p:blipFill>
        <p:spPr>
          <a:xfrm>
            <a:off x="142844" y="3429000"/>
            <a:ext cx="1608037" cy="1599957"/>
          </a:xfrm>
          <a:prstGeom prst="rect">
            <a:avLst/>
          </a:prstGeom>
        </p:spPr>
      </p:pic>
      <p:pic>
        <p:nvPicPr>
          <p:cNvPr id="192" name="Picture 192"/>
          <p:cNvPicPr/>
          <p:nvPr/>
        </p:nvPicPr>
        <p:blipFill>
          <a:blip r:embed="rId6"/>
          <a:stretch/>
        </p:blipFill>
        <p:spPr>
          <a:xfrm>
            <a:off x="7429520" y="4714884"/>
            <a:ext cx="1608038" cy="1598611"/>
          </a:xfrm>
          <a:prstGeom prst="rect">
            <a:avLst/>
          </a:prstGeom>
        </p:spPr>
      </p:pic>
      <p:sp>
        <p:nvSpPr>
          <p:cNvPr id="193" name="Shape 193"/>
          <p:cNvSpPr/>
          <p:nvPr/>
        </p:nvSpPr>
        <p:spPr>
          <a:xfrm>
            <a:off x="1643042" y="1428736"/>
            <a:ext cx="6215106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специалистом по защите банковских карт </a:t>
            </a:r>
          </a:p>
          <a:p>
            <a:pPr marL="0" indent="0" algn="l"/>
            <a:r>
              <a:rPr sz="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от несанкционированного подключения</a:t>
            </a:r>
          </a:p>
        </p:txBody>
      </p:sp>
      <p:sp>
        <p:nvSpPr>
          <p:cNvPr id="194" name="Shape 194"/>
          <p:cNvSpPr/>
          <p:nvPr/>
        </p:nvSpPr>
        <p:spPr>
          <a:xfrm>
            <a:off x="1357290" y="2643182"/>
            <a:ext cx="6000792" cy="101566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sz="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врачом поликлиники, сообщившим, что вам поставлен тяжелый диагноз и нужно срочно заказать редкое лекарство</a:t>
            </a:r>
          </a:p>
        </p:txBody>
      </p:sp>
      <p:sp>
        <p:nvSpPr>
          <p:cNvPr id="195" name="Shape 195"/>
          <p:cNvSpPr/>
          <p:nvPr/>
        </p:nvSpPr>
        <p:spPr>
          <a:xfrm>
            <a:off x="1785917" y="3857628"/>
            <a:ext cx="5929353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сотрудником полиции (адвокатом, прокурором), объясняющим вам, что ваш сын сбил пешехода и за это может угодить в тюрьму или стал участником драки</a:t>
            </a:r>
          </a:p>
        </p:txBody>
      </p:sp>
      <p:sp>
        <p:nvSpPr>
          <p:cNvPr id="196" name="Shape 196"/>
          <p:cNvSpPr/>
          <p:nvPr/>
        </p:nvSpPr>
        <p:spPr>
          <a:xfrm>
            <a:off x="1000100" y="5143512"/>
            <a:ext cx="6286544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r>
              <a:rPr sz="18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работником суда или правительства, говорящим о полагающихся компенсациях за ранее приобретенные лекарства, биологические добавки и т.д.</a:t>
            </a:r>
          </a:p>
        </p:txBody>
      </p:sp>
      <p:sp>
        <p:nvSpPr>
          <p:cNvPr id="197" name="Shape 197"/>
          <p:cNvSpPr/>
          <p:nvPr/>
        </p:nvSpPr>
        <p:spPr>
          <a:xfrm>
            <a:off x="0" y="642918"/>
            <a:ext cx="9144000" cy="738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r"/>
            <a:endParaRPr sz="140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sz="2800" b="1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0" y="6211669"/>
            <a:ext cx="9001156" cy="33855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технически замаскировать любой номер для злоумышленников не составляет большого труда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203"/>
          <p:cNvPicPr/>
          <p:nvPr/>
        </p:nvPicPr>
        <p:blipFill>
          <a:blip r:embed="rId2"/>
          <a:stretch/>
        </p:blipFill>
        <p:spPr>
          <a:xfrm>
            <a:off x="2547938" y="642918"/>
            <a:ext cx="6596061" cy="1228725"/>
          </a:xfrm>
          <a:prstGeom prst="rect">
            <a:avLst/>
          </a:prstGeom>
        </p:spPr>
      </p:pic>
      <p:sp>
        <p:nvSpPr>
          <p:cNvPr id="204" name="Shape 204"/>
          <p:cNvSpPr txBox="1"/>
          <p:nvPr/>
        </p:nvSpPr>
        <p:spPr>
          <a:xfrm>
            <a:off x="3143240" y="642918"/>
            <a:ext cx="5786478" cy="1285884"/>
          </a:xfrm>
          <a:prstGeom prst="rect">
            <a:avLst/>
          </a:prstGeom>
        </p:spPr>
        <p:txBody>
          <a:bodyPr vert="horz" lIns="91440" tIns="45720" rIns="91440" bIns="45720" anchor="ctr">
            <a:normAutofit fontScale="55000" lnSpcReduction="20000"/>
          </a:bodyPr>
          <a:lstStyle/>
          <a:p>
            <a:pPr marL="0" indent="0" algn="ctr"/>
            <a:endParaRPr sz="48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Правило </a:t>
            </a:r>
            <a:r>
              <a:rPr sz="75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«</a:t>
            </a:r>
            <a:r>
              <a:rPr sz="1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  <a:r>
              <a:rPr sz="61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Х</a:t>
            </a:r>
            <a:r>
              <a:rPr sz="120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  <a:r>
              <a:rPr sz="75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endParaRPr sz="6000" b="1" i="0" u="none" strike="noStrike" cap="none" spc="0" baseline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6" name="Picture 206"/>
          <p:cNvPicPr/>
          <p:nvPr/>
        </p:nvPicPr>
        <p:blipFill>
          <a:blip r:embed="rId3"/>
          <a:stretch/>
        </p:blipFill>
        <p:spPr>
          <a:xfrm>
            <a:off x="0" y="1616031"/>
            <a:ext cx="9144000" cy="5067347"/>
          </a:xfrm>
          <a:prstGeom prst="rect">
            <a:avLst/>
          </a:prstGeom>
        </p:spPr>
      </p:pic>
      <p:sp>
        <p:nvSpPr>
          <p:cNvPr id="207" name="Shape 207"/>
          <p:cNvSpPr txBox="1"/>
          <p:nvPr/>
        </p:nvSpPr>
        <p:spPr>
          <a:xfrm>
            <a:off x="0" y="1571612"/>
            <a:ext cx="4214842" cy="1428759"/>
          </a:xfrm>
          <a:prstGeom prst="rect">
            <a:avLst/>
          </a:prstGeom>
        </p:spPr>
        <p:txBody>
          <a:bodyPr vert="horz" lIns="91440" tIns="45720" rIns="91440" bIns="45720" anchor="ctr">
            <a:normAutofit fontScale="25000" lnSpcReduction="20000"/>
          </a:bodyPr>
          <a:lstStyle/>
          <a:p>
            <a:pPr marL="0" indent="0" algn="l"/>
            <a:endParaRPr sz="48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12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«</a:t>
            </a:r>
            <a:r>
              <a:rPr sz="240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4</a:t>
            </a:r>
            <a:r>
              <a:rPr sz="11200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</a:t>
            </a:r>
            <a:r>
              <a:rPr sz="128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способа идентифицировать </a:t>
            </a:r>
          </a:p>
          <a:p>
            <a:pPr marL="0" indent="0" algn="l"/>
            <a:r>
              <a:rPr sz="128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мошенника    </a:t>
            </a:r>
          </a:p>
          <a:p>
            <a:pPr marL="0" indent="0" algn="l"/>
            <a:r>
              <a:rPr sz="128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                  и</a:t>
            </a:r>
            <a:r>
              <a:rPr sz="12800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08" name="Shape 208"/>
          <p:cNvSpPr/>
          <p:nvPr/>
        </p:nvSpPr>
        <p:spPr>
          <a:xfrm>
            <a:off x="4572000" y="2643182"/>
            <a:ext cx="4572000" cy="2462213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r"/>
            <a:r>
              <a:rPr sz="66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4</a:t>
            </a:r>
            <a:r>
              <a:rPr sz="3200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</a:t>
            </a:r>
            <a:r>
              <a:rPr sz="32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правила </a:t>
            </a:r>
          </a:p>
          <a:p>
            <a:pPr marL="0" indent="0" algn="r"/>
            <a:r>
              <a:rPr sz="32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не попасться </a:t>
            </a:r>
          </a:p>
          <a:p>
            <a:pPr marL="0" indent="0" algn="r"/>
            <a:r>
              <a:rPr sz="3200" b="1" i="1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на его уловки»</a:t>
            </a:r>
          </a:p>
          <a:p>
            <a:pPr marL="0" indent="0" algn="ctr"/>
            <a:endParaRPr sz="2400" b="1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211"/>
          <p:cNvPicPr/>
          <p:nvPr/>
        </p:nvPicPr>
        <p:blipFill>
          <a:blip r:embed="rId2"/>
          <a:stretch/>
        </p:blipFill>
        <p:spPr>
          <a:xfrm>
            <a:off x="0" y="-2145323"/>
            <a:ext cx="9144000" cy="9003323"/>
          </a:xfrm>
          <a:prstGeom prst="rect">
            <a:avLst/>
          </a:prstGeom>
        </p:spPr>
      </p:pic>
      <p:pic>
        <p:nvPicPr>
          <p:cNvPr id="213" name="Picture 213"/>
          <p:cNvPicPr/>
          <p:nvPr/>
        </p:nvPicPr>
        <p:blipFill>
          <a:blip r:embed="rId3"/>
          <a:stretch/>
        </p:blipFill>
        <p:spPr>
          <a:xfrm>
            <a:off x="7858148" y="1428736"/>
            <a:ext cx="1166813" cy="1173162"/>
          </a:xfrm>
          <a:prstGeom prst="rect">
            <a:avLst/>
          </a:prstGeom>
        </p:spPr>
      </p:pic>
      <p:pic>
        <p:nvPicPr>
          <p:cNvPr id="215" name="Picture 215"/>
          <p:cNvPicPr/>
          <p:nvPr/>
        </p:nvPicPr>
        <p:blipFill>
          <a:blip r:embed="rId4"/>
          <a:stretch/>
        </p:blipFill>
        <p:spPr>
          <a:xfrm>
            <a:off x="7858148" y="2690807"/>
            <a:ext cx="1166811" cy="1173162"/>
          </a:xfrm>
          <a:prstGeom prst="rect">
            <a:avLst/>
          </a:prstGeom>
        </p:spPr>
      </p:pic>
      <p:pic>
        <p:nvPicPr>
          <p:cNvPr id="217" name="Picture 217"/>
          <p:cNvPicPr/>
          <p:nvPr/>
        </p:nvPicPr>
        <p:blipFill>
          <a:blip r:embed="rId5"/>
          <a:stretch/>
        </p:blipFill>
        <p:spPr>
          <a:xfrm>
            <a:off x="7858148" y="3952879"/>
            <a:ext cx="1166813" cy="1173162"/>
          </a:xfrm>
          <a:prstGeom prst="rect">
            <a:avLst/>
          </a:prstGeom>
        </p:spPr>
      </p:pic>
      <p:pic>
        <p:nvPicPr>
          <p:cNvPr id="219" name="Picture 219"/>
          <p:cNvPicPr/>
          <p:nvPr/>
        </p:nvPicPr>
        <p:blipFill>
          <a:blip r:embed="rId6"/>
          <a:stretch/>
        </p:blipFill>
        <p:spPr>
          <a:xfrm>
            <a:off x="7858148" y="5214950"/>
            <a:ext cx="1166811" cy="1173162"/>
          </a:xfrm>
          <a:prstGeom prst="rect">
            <a:avLst/>
          </a:prstGeom>
        </p:spPr>
      </p:pic>
      <p:sp>
        <p:nvSpPr>
          <p:cNvPr id="220" name="Shape 220"/>
          <p:cNvSpPr/>
          <p:nvPr/>
        </p:nvSpPr>
        <p:spPr>
          <a:xfrm>
            <a:off x="500034" y="1571612"/>
            <a:ext cx="7429552" cy="43088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Невозможно проверить личность позвонившего</a:t>
            </a:r>
          </a:p>
        </p:txBody>
      </p:sp>
      <p:sp>
        <p:nvSpPr>
          <p:cNvPr id="221" name="Shape 221"/>
          <p:cNvSpPr/>
          <p:nvPr/>
        </p:nvSpPr>
        <p:spPr>
          <a:xfrm>
            <a:off x="428595" y="3000372"/>
            <a:ext cx="7500957" cy="43088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Требует действовать здесь и сейчас «ИЛИ БУДЕТ ПОЗДНО!»</a:t>
            </a:r>
          </a:p>
        </p:txBody>
      </p:sp>
      <p:sp>
        <p:nvSpPr>
          <p:cNvPr id="222" name="Shape 222"/>
          <p:cNvSpPr/>
          <p:nvPr/>
        </p:nvSpPr>
        <p:spPr>
          <a:xfrm>
            <a:off x="428595" y="4357694"/>
            <a:ext cx="7643834" cy="430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Просит назвать данные о личности, счете, карте</a:t>
            </a:r>
          </a:p>
        </p:txBody>
      </p:sp>
      <p:sp>
        <p:nvSpPr>
          <p:cNvPr id="223" name="Shape 223"/>
          <p:cNvSpPr/>
          <p:nvPr/>
        </p:nvSpPr>
        <p:spPr>
          <a:xfrm>
            <a:off x="500034" y="5572140"/>
            <a:ext cx="7429552" cy="76944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Его предложение сулит выгоду или «защищает» от финансовых потерь</a:t>
            </a:r>
          </a:p>
        </p:txBody>
      </p:sp>
      <p:pic>
        <p:nvPicPr>
          <p:cNvPr id="225" name="Picture 225"/>
          <p:cNvPicPr/>
          <p:nvPr/>
        </p:nvPicPr>
        <p:blipFill>
          <a:blip r:embed="rId7"/>
          <a:stretch/>
        </p:blipFill>
        <p:spPr>
          <a:xfrm flipH="1">
            <a:off x="0" y="714356"/>
            <a:ext cx="5786446" cy="500066"/>
          </a:xfrm>
          <a:prstGeom prst="rect">
            <a:avLst/>
          </a:prstGeom>
        </p:spPr>
      </p:pic>
      <p:sp>
        <p:nvSpPr>
          <p:cNvPr id="226" name="Shape 226"/>
          <p:cNvSpPr/>
          <p:nvPr/>
        </p:nvSpPr>
        <p:spPr>
          <a:xfrm>
            <a:off x="1071538" y="714356"/>
            <a:ext cx="3643338" cy="52322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Признаки мошенника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icture 229"/>
          <p:cNvPicPr/>
          <p:nvPr/>
        </p:nvPicPr>
        <p:blipFill>
          <a:blip r:embed="rId2"/>
          <a:stretch/>
        </p:blipFill>
        <p:spPr>
          <a:xfrm>
            <a:off x="0" y="-2453054"/>
            <a:ext cx="9144000" cy="9311054"/>
          </a:xfrm>
          <a:prstGeom prst="rect">
            <a:avLst/>
          </a:prstGeom>
        </p:spPr>
      </p:pic>
      <p:pic>
        <p:nvPicPr>
          <p:cNvPr id="231" name="Picture 231"/>
          <p:cNvPicPr/>
          <p:nvPr/>
        </p:nvPicPr>
        <p:blipFill>
          <a:blip r:embed="rId3"/>
          <a:stretch/>
        </p:blipFill>
        <p:spPr>
          <a:xfrm>
            <a:off x="285720" y="1428736"/>
            <a:ext cx="1166813" cy="1173162"/>
          </a:xfrm>
          <a:prstGeom prst="rect">
            <a:avLst/>
          </a:prstGeom>
        </p:spPr>
      </p:pic>
      <p:pic>
        <p:nvPicPr>
          <p:cNvPr id="233" name="Picture 233"/>
          <p:cNvPicPr/>
          <p:nvPr/>
        </p:nvPicPr>
        <p:blipFill>
          <a:blip r:embed="rId4"/>
          <a:stretch/>
        </p:blipFill>
        <p:spPr>
          <a:xfrm>
            <a:off x="285720" y="2690807"/>
            <a:ext cx="1166812" cy="1173162"/>
          </a:xfrm>
          <a:prstGeom prst="rect">
            <a:avLst/>
          </a:prstGeom>
        </p:spPr>
      </p:pic>
      <p:pic>
        <p:nvPicPr>
          <p:cNvPr id="235" name="Picture 235"/>
          <p:cNvPicPr/>
          <p:nvPr/>
        </p:nvPicPr>
        <p:blipFill>
          <a:blip r:embed="rId5"/>
          <a:stretch/>
        </p:blipFill>
        <p:spPr>
          <a:xfrm>
            <a:off x="285720" y="3952879"/>
            <a:ext cx="1166813" cy="1173162"/>
          </a:xfrm>
          <a:prstGeom prst="rect">
            <a:avLst/>
          </a:prstGeom>
        </p:spPr>
      </p:pic>
      <p:pic>
        <p:nvPicPr>
          <p:cNvPr id="237" name="Picture 237"/>
          <p:cNvPicPr/>
          <p:nvPr/>
        </p:nvPicPr>
        <p:blipFill>
          <a:blip r:embed="rId6"/>
          <a:stretch/>
        </p:blipFill>
        <p:spPr>
          <a:xfrm>
            <a:off x="285720" y="5214950"/>
            <a:ext cx="1166812" cy="1173162"/>
          </a:xfrm>
          <a:prstGeom prst="rect">
            <a:avLst/>
          </a:prstGeom>
        </p:spPr>
      </p:pic>
      <p:sp>
        <p:nvSpPr>
          <p:cNvPr id="238" name="Shape 238"/>
          <p:cNvSpPr/>
          <p:nvPr/>
        </p:nvSpPr>
        <p:spPr>
          <a:xfrm>
            <a:off x="1571604" y="1571612"/>
            <a:ext cx="7429552" cy="76944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Никому не сообщайте: CVV-коды от банковских карт подтверждающие пароли из СМС</a:t>
            </a:r>
          </a:p>
        </p:txBody>
      </p:sp>
      <p:sp>
        <p:nvSpPr>
          <p:cNvPr id="239" name="Shape 239"/>
          <p:cNvSpPr/>
          <p:nvPr/>
        </p:nvSpPr>
        <p:spPr>
          <a:xfrm>
            <a:off x="1500166" y="3000372"/>
            <a:ext cx="7500957" cy="43088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Проверяйте информацию в официальных источниках</a:t>
            </a:r>
          </a:p>
        </p:txBody>
      </p:sp>
      <p:sp>
        <p:nvSpPr>
          <p:cNvPr id="240" name="Shape 240"/>
          <p:cNvSpPr/>
          <p:nvPr/>
        </p:nvSpPr>
        <p:spPr>
          <a:xfrm>
            <a:off x="1500166" y="4357694"/>
            <a:ext cx="7643834" cy="430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Не переходите по ссылкам от неизвестных отправителей</a:t>
            </a:r>
          </a:p>
        </p:txBody>
      </p:sp>
      <p:sp>
        <p:nvSpPr>
          <p:cNvPr id="241" name="Shape 241"/>
          <p:cNvSpPr/>
          <p:nvPr/>
        </p:nvSpPr>
        <p:spPr>
          <a:xfrm>
            <a:off x="1571604" y="5572140"/>
            <a:ext cx="5429288" cy="430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Используйте антивирус</a:t>
            </a:r>
          </a:p>
        </p:txBody>
      </p:sp>
      <p:pic>
        <p:nvPicPr>
          <p:cNvPr id="243" name="Picture 243"/>
          <p:cNvPicPr/>
          <p:nvPr/>
        </p:nvPicPr>
        <p:blipFill>
          <a:blip r:embed="rId7"/>
          <a:stretch/>
        </p:blipFill>
        <p:spPr>
          <a:xfrm flipH="1">
            <a:off x="0" y="714356"/>
            <a:ext cx="5786446" cy="500066"/>
          </a:xfrm>
          <a:prstGeom prst="rect">
            <a:avLst/>
          </a:prstGeom>
        </p:spPr>
      </p:pic>
      <p:sp>
        <p:nvSpPr>
          <p:cNvPr id="244" name="Shape 244"/>
          <p:cNvSpPr/>
          <p:nvPr/>
        </p:nvSpPr>
        <p:spPr>
          <a:xfrm>
            <a:off x="1071538" y="714356"/>
            <a:ext cx="3643338" cy="52322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ОСНОВНЫЕ ПРАВИЛА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249"/>
          <p:cNvPicPr/>
          <p:nvPr/>
        </p:nvPicPr>
        <p:blipFill>
          <a:blip r:embed="rId2"/>
          <a:stretch/>
        </p:blipFill>
        <p:spPr>
          <a:xfrm>
            <a:off x="0" y="1520306"/>
            <a:ext cx="9143999" cy="5142434"/>
          </a:xfrm>
          <a:prstGeom prst="rect">
            <a:avLst/>
          </a:prstGeom>
        </p:spPr>
      </p:pic>
      <p:sp>
        <p:nvSpPr>
          <p:cNvPr id="250" name="Shape 250"/>
          <p:cNvSpPr/>
          <p:nvPr/>
        </p:nvSpPr>
        <p:spPr>
          <a:xfrm>
            <a:off x="0" y="857232"/>
            <a:ext cx="8858248" cy="1015663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marR="0" indent="449263" algn="l">
              <a:lnSpc>
                <a:spcPct val="100000"/>
              </a:lnSpc>
            </a:pPr>
            <a:r>
              <a:rPr sz="2000" i="1">
                <a:solidFill>
                  <a:srgbClr val="22518A"/>
                </a:solidFill>
                <a:latin typeface="Arial"/>
                <a:ea typeface="Arial"/>
                <a:cs typeface="Arial"/>
              </a:rPr>
              <a:t>К</a:t>
            </a:r>
            <a:r>
              <a:rPr sz="2000" b="0" i="1" strike="noStrike" cap="none" baseline="0">
                <a:solidFill>
                  <a:srgbClr val="22518A"/>
                </a:solidFill>
                <a:latin typeface="Arial"/>
                <a:ea typeface="Arial"/>
                <a:cs typeface="Arial"/>
              </a:rPr>
              <a:t>ем бы ни называл себя человек, </a:t>
            </a:r>
          </a:p>
          <a:p>
            <a:pPr marL="0" marR="0" indent="449263" algn="l">
              <a:lnSpc>
                <a:spcPct val="100000"/>
              </a:lnSpc>
            </a:pPr>
            <a:r>
              <a:rPr sz="2000" b="1" i="1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</a:rPr>
              <a:t>которого вы никогда не видели</a:t>
            </a:r>
            <a:r>
              <a:rPr sz="2000" b="0" i="1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1" strike="noStrike" cap="none" baseline="0">
                <a:solidFill>
                  <a:srgbClr val="22518A"/>
                </a:solidFill>
                <a:latin typeface="Arial"/>
                <a:ea typeface="Arial"/>
                <a:cs typeface="Arial"/>
              </a:rPr>
              <a:t>вживую, </a:t>
            </a:r>
          </a:p>
          <a:p>
            <a:pPr marL="0" marR="0" indent="449263" algn="l">
              <a:lnSpc>
                <a:spcPct val="100000"/>
              </a:lnSpc>
            </a:pPr>
            <a:r>
              <a:rPr sz="2000" b="0" i="1" strike="noStrike" cap="none" baseline="0">
                <a:solidFill>
                  <a:srgbClr val="22518A"/>
                </a:solidFill>
                <a:latin typeface="Arial"/>
                <a:ea typeface="Arial"/>
                <a:cs typeface="Arial"/>
              </a:rPr>
              <a:t>у нас нет ни единого подтверждения того, что он говорит правду</a:t>
            </a:r>
            <a:endParaRPr sz="2000" b="1" i="1" strike="noStrike" cap="none" baseline="0">
              <a:solidFill>
                <a:srgbClr val="22518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0" y="2143116"/>
            <a:ext cx="8572560" cy="58477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449263" algn="l"/>
            <a:r>
              <a:rPr sz="2400" b="1" i="1">
                <a:solidFill>
                  <a:srgbClr val="22518A"/>
                </a:solidFill>
                <a:latin typeface="Arial"/>
                <a:ea typeface="Arial"/>
                <a:cs typeface="Arial"/>
              </a:rPr>
              <a:t>Проверить это по телефону </a:t>
            </a:r>
            <a:r>
              <a:rPr sz="3200" b="1" i="1">
                <a:solidFill>
                  <a:srgbClr val="FF0000"/>
                </a:solidFill>
                <a:latin typeface="Arial"/>
                <a:ea typeface="Arial"/>
                <a:cs typeface="Arial"/>
              </a:rPr>
              <a:t>НЕВОЗМОЖНО</a:t>
            </a:r>
            <a:r>
              <a:rPr sz="2400">
                <a:solidFill>
                  <a:srgbClr val="FF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52" name="Shape 252"/>
          <p:cNvSpPr/>
          <p:nvPr/>
        </p:nvSpPr>
        <p:spPr>
          <a:xfrm>
            <a:off x="0" y="4857760"/>
            <a:ext cx="9144000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449263" algn="l"/>
            <a:r>
              <a:rPr sz="2400" b="1">
                <a:solidFill>
                  <a:srgbClr val="FF0000"/>
                </a:solidFill>
                <a:latin typeface="Arial"/>
                <a:ea typeface="Arial"/>
                <a:cs typeface="Arial"/>
              </a:rPr>
              <a:t>                                                                           РЕКОМЕНДАЦИЯ</a:t>
            </a:r>
            <a:r>
              <a:rPr sz="2400" b="1" i="1">
                <a:solidFill>
                  <a:srgbClr val="22518A"/>
                </a:solidFill>
                <a:latin typeface="Arial"/>
                <a:ea typeface="Arial"/>
                <a:cs typeface="Arial"/>
              </a:rPr>
              <a:t>: Прекратите разговор                                и повесьте трубку!	</a:t>
            </a:r>
            <a:endParaRPr sz="2400">
              <a:solidFill>
                <a:srgbClr val="FF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Picture 257"/>
          <p:cNvPicPr/>
          <p:nvPr/>
        </p:nvPicPr>
        <p:blipFill>
          <a:blip r:embed="rId2"/>
          <a:stretch/>
        </p:blipFill>
        <p:spPr>
          <a:xfrm>
            <a:off x="3143240" y="1410285"/>
            <a:ext cx="3075658" cy="4233275"/>
          </a:xfrm>
          <a:prstGeom prst="rect">
            <a:avLst/>
          </a:prstGeom>
        </p:spPr>
      </p:pic>
      <p:pic>
        <p:nvPicPr>
          <p:cNvPr id="259" name="Picture 259"/>
          <p:cNvPicPr/>
          <p:nvPr/>
        </p:nvPicPr>
        <p:blipFill>
          <a:blip r:embed="rId2"/>
          <a:stretch/>
        </p:blipFill>
        <p:spPr>
          <a:xfrm>
            <a:off x="142844" y="1410285"/>
            <a:ext cx="3075658" cy="4233275"/>
          </a:xfrm>
          <a:prstGeom prst="rect">
            <a:avLst/>
          </a:prstGeom>
        </p:spPr>
      </p:pic>
      <p:pic>
        <p:nvPicPr>
          <p:cNvPr id="261" name="Picture 261"/>
          <p:cNvPicPr/>
          <p:nvPr/>
        </p:nvPicPr>
        <p:blipFill>
          <a:blip r:embed="rId2"/>
          <a:stretch/>
        </p:blipFill>
        <p:spPr>
          <a:xfrm>
            <a:off x="6068342" y="1410285"/>
            <a:ext cx="3075658" cy="4233275"/>
          </a:xfrm>
          <a:prstGeom prst="rect">
            <a:avLst/>
          </a:prstGeom>
        </p:spPr>
      </p:pic>
      <p:sp>
        <p:nvSpPr>
          <p:cNvPr id="262" name="Shape 262"/>
          <p:cNvSpPr/>
          <p:nvPr/>
        </p:nvSpPr>
        <p:spPr>
          <a:xfrm>
            <a:off x="428595" y="785794"/>
            <a:ext cx="5429288" cy="430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200" b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ВАМ ПРИШЛО СООБЩЕНИЕ: </a:t>
            </a:r>
          </a:p>
        </p:txBody>
      </p:sp>
      <p:sp>
        <p:nvSpPr>
          <p:cNvPr id="263" name="Shape 263"/>
          <p:cNvSpPr/>
          <p:nvPr/>
        </p:nvSpPr>
        <p:spPr>
          <a:xfrm>
            <a:off x="500034" y="1571612"/>
            <a:ext cx="1643073" cy="341632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Поздравляем!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Вы выиграли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АВТОМОБИЛЬ!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Подробности по телефону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Х-ХХХ-ХХХХХХХ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Или перейдите по ссылке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https://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www…..…..ru</a:t>
            </a:r>
          </a:p>
          <a:p>
            <a:pPr marL="0" indent="0" algn="l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 </a:t>
            </a:r>
          </a:p>
        </p:txBody>
      </p:sp>
      <p:sp>
        <p:nvSpPr>
          <p:cNvPr id="264" name="Shape 264"/>
          <p:cNvSpPr/>
          <p:nvPr/>
        </p:nvSpPr>
        <p:spPr>
          <a:xfrm>
            <a:off x="3500430" y="1500174"/>
            <a:ext cx="1643073" cy="306237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Ваша банковская карта </a:t>
            </a:r>
            <a:r>
              <a:rPr sz="16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заблокирована!</a:t>
            </a:r>
            <a:r>
              <a:rPr sz="17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Срочно свяжитесь по номеру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Х-ХХХ-ХХХХХХХ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И сообщите свой ПИН КОД</a:t>
            </a:r>
          </a:p>
          <a:p>
            <a:pPr marL="0" indent="0" algn="l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 </a:t>
            </a:r>
          </a:p>
        </p:txBody>
      </p:sp>
      <p:sp>
        <p:nvSpPr>
          <p:cNvPr id="265" name="Shape 265"/>
          <p:cNvSpPr/>
          <p:nvPr/>
        </p:nvSpPr>
        <p:spPr>
          <a:xfrm>
            <a:off x="6429388" y="1571612"/>
            <a:ext cx="1643074" cy="313932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Мама! Я попал в беду! Срочно положи деньги на этот номер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Х-ХХХ-ХХХХХХХ</a:t>
            </a:r>
          </a:p>
          <a:p>
            <a:pPr marL="0" indent="0" algn="ctr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Нету связи! Потом перезвоню! </a:t>
            </a:r>
          </a:p>
          <a:p>
            <a:pPr marL="0" indent="0" algn="l"/>
            <a:r>
              <a:rPr sz="1800">
                <a:solidFill>
                  <a:srgbClr val="22518A"/>
                </a:solidFill>
                <a:latin typeface="+mn-lt"/>
                <a:ea typeface="+mn-ea"/>
                <a:cs typeface="+mn-cs"/>
              </a:rPr>
              <a:t>  </a:t>
            </a:r>
          </a:p>
        </p:txBody>
      </p:sp>
      <p:pic>
        <p:nvPicPr>
          <p:cNvPr id="267" name="Picture 267"/>
          <p:cNvPicPr/>
          <p:nvPr/>
        </p:nvPicPr>
        <p:blipFill>
          <a:blip r:embed="rId3"/>
          <a:stretch/>
        </p:blipFill>
        <p:spPr>
          <a:xfrm flipH="1">
            <a:off x="0" y="5429264"/>
            <a:ext cx="9144000" cy="1214446"/>
          </a:xfrm>
          <a:prstGeom prst="rect">
            <a:avLst/>
          </a:prstGeom>
        </p:spPr>
      </p:pic>
      <p:sp>
        <p:nvSpPr>
          <p:cNvPr id="268" name="Shape 268"/>
          <p:cNvSpPr/>
          <p:nvPr/>
        </p:nvSpPr>
        <p:spPr>
          <a:xfrm>
            <a:off x="0" y="5500702"/>
            <a:ext cx="8858312" cy="107721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>
                <a:solidFill>
                  <a:srgbClr val="FFFF00"/>
                </a:solidFill>
                <a:latin typeface="+mn-lt"/>
                <a:ea typeface="+mn-ea"/>
                <a:cs typeface="+mn-cs"/>
              </a:rPr>
              <a:t>*</a:t>
            </a:r>
            <a:r>
              <a:rPr sz="160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Проверьте и убедитесь в достоверности информации, которую Вам сообщили в СМС </a:t>
            </a:r>
          </a:p>
          <a:p>
            <a:pPr marL="0" indent="0" algn="l"/>
            <a:r>
              <a:rPr sz="1600" b="1">
                <a:solidFill>
                  <a:srgbClr val="FFFF00"/>
                </a:solidFill>
                <a:latin typeface="+mn-lt"/>
                <a:ea typeface="+mn-ea"/>
                <a:cs typeface="+mn-cs"/>
              </a:rPr>
              <a:t>*</a:t>
            </a:r>
            <a:r>
              <a:rPr sz="160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Не торопитесь выполнять действия, которые от Вас требует неизвестные.</a:t>
            </a:r>
          </a:p>
          <a:p>
            <a:pPr marL="0" indent="0" algn="l"/>
            <a:r>
              <a:rPr sz="1600" b="1">
                <a:solidFill>
                  <a:srgbClr val="FFFF00"/>
                </a:solidFill>
                <a:latin typeface="+mn-lt"/>
                <a:ea typeface="+mn-ea"/>
                <a:cs typeface="+mn-cs"/>
              </a:rPr>
              <a:t>*</a:t>
            </a:r>
            <a:r>
              <a:rPr sz="160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Не отправляйте СМС на короткие номера, указанные в СМС сообщении </a:t>
            </a:r>
          </a:p>
          <a:p>
            <a:pPr marL="0" indent="0" algn="l"/>
            <a:r>
              <a:rPr sz="1600" b="1">
                <a:solidFill>
                  <a:srgbClr val="FFFF00"/>
                </a:solidFill>
                <a:latin typeface="+mn-lt"/>
                <a:ea typeface="+mn-ea"/>
                <a:cs typeface="+mn-cs"/>
              </a:rPr>
              <a:t>* </a:t>
            </a:r>
            <a:r>
              <a:rPr sz="160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Не открывайте файлы и ссылки, пришедшие в СМС сообщениях с неизвестных номеров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271"/>
          <p:cNvPicPr/>
          <p:nvPr/>
        </p:nvPicPr>
        <p:blipFill>
          <a:blip r:embed="rId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0" y="71414"/>
            <a:ext cx="5072098" cy="92869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4800" b="1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ПРОКУРАТУРА</a:t>
            </a:r>
            <a:endParaRPr sz="48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4" name="Picture 274"/>
          <p:cNvPicPr/>
          <p:nvPr/>
        </p:nvPicPr>
        <p:blipFill>
          <a:blip r:embed="rId3"/>
          <a:stretch/>
        </p:blipFill>
        <p:spPr>
          <a:xfrm>
            <a:off x="0" y="1071547"/>
            <a:ext cx="9144000" cy="857256"/>
          </a:xfrm>
          <a:prstGeom prst="rect">
            <a:avLst/>
          </a:prstGeom>
        </p:spPr>
      </p:pic>
      <p:pic>
        <p:nvPicPr>
          <p:cNvPr id="276" name="Picture 276"/>
          <p:cNvPicPr/>
          <p:nvPr/>
        </p:nvPicPr>
        <p:blipFill>
          <a:blip r:embed="rId4"/>
          <a:stretch/>
        </p:blipFill>
        <p:spPr>
          <a:xfrm>
            <a:off x="2428860" y="1920070"/>
            <a:ext cx="6715139" cy="4741078"/>
          </a:xfrm>
          <a:prstGeom prst="rect">
            <a:avLst/>
          </a:prstGeom>
        </p:spPr>
      </p:pic>
      <p:sp>
        <p:nvSpPr>
          <p:cNvPr id="277" name="Shape 277"/>
          <p:cNvSpPr txBox="1"/>
          <p:nvPr/>
        </p:nvSpPr>
        <p:spPr>
          <a:xfrm>
            <a:off x="1142976" y="1071546"/>
            <a:ext cx="7786742" cy="928693"/>
          </a:xfrm>
          <a:prstGeom prst="rect">
            <a:avLst/>
          </a:prstGeom>
        </p:spPr>
        <p:txBody>
          <a:bodyPr vert="horz" lIns="91440" tIns="45720" rIns="91440" bIns="45720" anchor="ctr">
            <a:normAutofit fontScale="55000" lnSpcReduction="20000"/>
          </a:bodyPr>
          <a:lstStyle/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r>
              <a:rPr sz="60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НАСТОЯТЕЛЬНО РЕКОМЕНДУЕТ</a:t>
            </a:r>
            <a:endParaRPr sz="6000" b="1" i="0" u="none" strike="noStrike" cap="none" spc="0" baseline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8" name="Shape 278"/>
          <p:cNvSpPr txBox="1"/>
          <p:nvPr/>
        </p:nvSpPr>
        <p:spPr>
          <a:xfrm>
            <a:off x="0" y="1500174"/>
            <a:ext cx="5786478" cy="3429024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2518A"/>
                </a:solidFill>
                <a:latin typeface="Arial"/>
                <a:ea typeface="Arial"/>
                <a:cs typeface="Arial"/>
              </a:rPr>
              <a:t>СОБЛЮДАТЬ ПРОСТЫЕ</a:t>
            </a:r>
          </a:p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r>
              <a:rPr sz="2800" b="1" i="0" u="none" strike="noStrike" cap="none" spc="0" baseline="0">
                <a:solidFill>
                  <a:srgbClr val="22518A"/>
                </a:solidFill>
                <a:latin typeface="Arial"/>
                <a:ea typeface="Arial"/>
                <a:cs typeface="Arial"/>
              </a:rPr>
              <a:t>ПРАВИЛА</a:t>
            </a:r>
            <a:r>
              <a:rPr sz="2800" b="1" i="0" u="none" strike="noStrike" cap="none" spc="0">
                <a:solidFill>
                  <a:srgbClr val="22518A"/>
                </a:solidFill>
                <a:latin typeface="Arial"/>
                <a:ea typeface="Arial"/>
                <a:cs typeface="Arial"/>
              </a:rPr>
              <a:t> БЕЗОПАСНОСТИ </a:t>
            </a:r>
          </a:p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r>
              <a:rPr sz="2800" b="1" baseline="0">
                <a:solidFill>
                  <a:srgbClr val="22518A"/>
                </a:solidFill>
                <a:latin typeface="Arial"/>
                <a:ea typeface="Arial"/>
                <a:cs typeface="Arial"/>
              </a:rPr>
              <a:t>И</a:t>
            </a:r>
            <a:r>
              <a:rPr sz="2800" b="1">
                <a:solidFill>
                  <a:srgbClr val="22518A"/>
                </a:solidFill>
                <a:latin typeface="Arial"/>
                <a:ea typeface="Arial"/>
                <a:cs typeface="Arial"/>
              </a:rPr>
              <a:t> РАССКАЗАТЬ О НИХ </a:t>
            </a:r>
          </a:p>
          <a:p>
            <a:pPr marL="0" marR="0" indent="0" algn="ctr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22518A"/>
                </a:solidFill>
                <a:latin typeface="Arial"/>
                <a:ea typeface="Arial"/>
                <a:cs typeface="Arial"/>
              </a:rPr>
              <a:t>ЗНАКОМЫМ И БЛИЗКИМ!</a:t>
            </a:r>
            <a:endParaRPr sz="2800" b="1" i="0" u="none" strike="noStrike" cap="none" spc="0" baseline="0">
              <a:solidFill>
                <a:srgbClr val="22518A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14</TotalTime>
  <Words>514</Words>
  <Application>Microsoft Office PowerPoint</Application>
  <DocSecurity>0</DocSecurity>
  <PresentationFormat>Экран (4:3)</PresentationFormat>
  <Paragraphs>112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ПРОКУРАТУРА</vt:lpstr>
      <vt:lpstr>«Основы финансовой грамотности –  защита от современных преступлений» </vt:lpstr>
      <vt:lpstr>Дистанционные мошенничества и кражи –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ПРОКУРАТУРА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ПОЛИЦИЯ</dc:title>
  <cp:lastModifiedBy>Коваленко Галина Валентиновна</cp:lastModifiedBy>
  <cp:revision>19</cp:revision>
  <dcterms:modified xsi:type="dcterms:W3CDTF">2024-03-26T03:06:47Z</dcterms:modified>
</cp:coreProperties>
</file>